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2"/>
  </p:notesMasterIdLst>
  <p:sldIdLst>
    <p:sldId id="273" r:id="rId2"/>
    <p:sldId id="274" r:id="rId3"/>
    <p:sldId id="277" r:id="rId4"/>
    <p:sldId id="284" r:id="rId5"/>
    <p:sldId id="280" r:id="rId6"/>
    <p:sldId id="285" r:id="rId7"/>
    <p:sldId id="287" r:id="rId8"/>
    <p:sldId id="282" r:id="rId9"/>
    <p:sldId id="288" r:id="rId10"/>
    <p:sldId id="283"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C02AB-8CA7-4CC7-83C3-1AC867607AA1}" type="datetimeFigureOut">
              <a:rPr lang="pl-PL" smtClean="0"/>
              <a:t>2014-11-29</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CFFFD-1D92-4FE0-8EB9-56EEF66262F5}" type="slidenum">
              <a:rPr lang="pl-PL" smtClean="0"/>
              <a:t>‹#›</a:t>
            </a:fld>
            <a:endParaRPr lang="pl-PL"/>
          </a:p>
        </p:txBody>
      </p:sp>
    </p:spTree>
    <p:extLst>
      <p:ext uri="{BB962C8B-B14F-4D97-AF65-F5344CB8AC3E}">
        <p14:creationId xmlns:p14="http://schemas.microsoft.com/office/powerpoint/2010/main" val="104477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D30CFFFD-1D92-4FE0-8EB9-56EEF66262F5}" type="slidenum">
              <a:rPr lang="pl-PL" smtClean="0"/>
              <a:t>1</a:t>
            </a:fld>
            <a:endParaRPr lang="pl-PL"/>
          </a:p>
        </p:txBody>
      </p:sp>
    </p:spTree>
    <p:extLst>
      <p:ext uri="{BB962C8B-B14F-4D97-AF65-F5344CB8AC3E}">
        <p14:creationId xmlns:p14="http://schemas.microsoft.com/office/powerpoint/2010/main" val="517868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Tytuł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pl-PL" smtClean="0"/>
              <a:t>Kliknij, aby edytować styl</a:t>
            </a:r>
            <a:endParaRPr kumimoji="0" lang="en-US"/>
          </a:p>
        </p:txBody>
      </p:sp>
      <p:cxnSp>
        <p:nvCxnSpPr>
          <p:cNvPr id="8" name="Łącznik prosty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Łącznik prosty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ymbol zastępczy daty 14"/>
          <p:cNvSpPr>
            <a:spLocks noGrp="1"/>
          </p:cNvSpPr>
          <p:nvPr>
            <p:ph type="dt" sz="half" idx="10"/>
          </p:nvPr>
        </p:nvSpPr>
        <p:spPr/>
        <p:txBody>
          <a:bodyPr/>
          <a:lstStyle/>
          <a:p>
            <a:fld id="{259DA2A8-F460-47FA-93C2-F18BD86706F9}" type="datetimeFigureOut">
              <a:rPr lang="pl-PL" smtClean="0"/>
              <a:t>2014-11-29</a:t>
            </a:fld>
            <a:endParaRPr lang="pl-PL"/>
          </a:p>
        </p:txBody>
      </p:sp>
      <p:sp>
        <p:nvSpPr>
          <p:cNvPr id="16" name="Symbol zastępczy numeru slajdu 15"/>
          <p:cNvSpPr>
            <a:spLocks noGrp="1"/>
          </p:cNvSpPr>
          <p:nvPr>
            <p:ph type="sldNum" sz="quarter" idx="11"/>
          </p:nvPr>
        </p:nvSpPr>
        <p:spPr/>
        <p:txBody>
          <a:bodyPr/>
          <a:lstStyle/>
          <a:p>
            <a:fld id="{A48BAA1A-74F4-44A6-AB90-9AB37B9468C8}" type="slidenum">
              <a:rPr lang="pl-PL" smtClean="0"/>
              <a:t>‹#›</a:t>
            </a:fld>
            <a:endParaRPr lang="pl-PL"/>
          </a:p>
        </p:txBody>
      </p:sp>
      <p:sp>
        <p:nvSpPr>
          <p:cNvPr id="17" name="Symbol zastępczy stopki 16"/>
          <p:cNvSpPr>
            <a:spLocks noGrp="1"/>
          </p:cNvSpPr>
          <p:nvPr>
            <p:ph type="ftr" sz="quarter" idx="12"/>
          </p:nvPr>
        </p:nvSpPr>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59DA2A8-F460-47FA-93C2-F18BD86706F9}" type="datetimeFigureOut">
              <a:rPr lang="pl-PL" smtClean="0"/>
              <a:t>2014-11-29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8BAA1A-74F4-44A6-AB90-9AB37B9468C8}"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259DA2A8-F460-47FA-93C2-F18BD86706F9}" type="datetimeFigureOut">
              <a:rPr lang="pl-PL" smtClean="0"/>
              <a:t>2014-11-29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8BAA1A-74F4-44A6-AB90-9AB37B9468C8}"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4" name="Symbol zastępczy daty 13"/>
          <p:cNvSpPr>
            <a:spLocks noGrp="1"/>
          </p:cNvSpPr>
          <p:nvPr>
            <p:ph type="dt" sz="half" idx="14"/>
          </p:nvPr>
        </p:nvSpPr>
        <p:spPr/>
        <p:txBody>
          <a:bodyPr/>
          <a:lstStyle/>
          <a:p>
            <a:fld id="{259DA2A8-F460-47FA-93C2-F18BD86706F9}" type="datetimeFigureOut">
              <a:rPr lang="pl-PL" smtClean="0"/>
              <a:t>2014-11-29</a:t>
            </a:fld>
            <a:endParaRPr lang="pl-PL"/>
          </a:p>
        </p:txBody>
      </p:sp>
      <p:sp>
        <p:nvSpPr>
          <p:cNvPr id="15" name="Symbol zastępczy numeru slajdu 14"/>
          <p:cNvSpPr>
            <a:spLocks noGrp="1"/>
          </p:cNvSpPr>
          <p:nvPr>
            <p:ph type="sldNum" sz="quarter" idx="15"/>
          </p:nvPr>
        </p:nvSpPr>
        <p:spPr/>
        <p:txBody>
          <a:bodyPr/>
          <a:lstStyle>
            <a:lvl1pPr algn="ctr">
              <a:defRPr/>
            </a:lvl1pPr>
          </a:lstStyle>
          <a:p>
            <a:fld id="{A48BAA1A-74F4-44A6-AB90-9AB37B9468C8}" type="slidenum">
              <a:rPr lang="pl-PL" smtClean="0"/>
              <a:t>‹#›</a:t>
            </a:fld>
            <a:endParaRPr lang="pl-PL"/>
          </a:p>
        </p:txBody>
      </p:sp>
      <p:sp>
        <p:nvSpPr>
          <p:cNvPr id="16" name="Symbol zastępczy stopki 15"/>
          <p:cNvSpPr>
            <a:spLocks noGrp="1"/>
          </p:cNvSpPr>
          <p:nvPr>
            <p:ph type="ftr" sz="quarter" idx="16"/>
          </p:nvPr>
        </p:nvSpPr>
        <p:spPr/>
        <p:txBody>
          <a:bodyPr/>
          <a:lstStyle/>
          <a:p>
            <a:endParaRPr lang="pl-PL"/>
          </a:p>
        </p:txBody>
      </p:sp>
      <p:sp>
        <p:nvSpPr>
          <p:cNvPr id="17" name="Tytuł 16"/>
          <p:cNvSpPr>
            <a:spLocks noGrp="1"/>
          </p:cNvSpPr>
          <p:nvPr>
            <p:ph type="title"/>
          </p:nvPr>
        </p:nvSpPr>
        <p:spPr/>
        <p:txBody>
          <a:bodyPr rtlCol="0" anchor="b" anchorCtr="0"/>
          <a:lstStyle/>
          <a:p>
            <a:r>
              <a:rPr kumimoji="0" lang="pl-PL" smtClean="0"/>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p>
            <a:fld id="{259DA2A8-F460-47FA-93C2-F18BD86706F9}" type="datetimeFigureOut">
              <a:rPr lang="pl-PL" smtClean="0"/>
              <a:t>2014-11-29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8BAA1A-74F4-44A6-AB90-9AB37B9468C8}" type="slidenum">
              <a:rPr lang="pl-PL" smtClean="0"/>
              <a:t>‹#›</a:t>
            </a:fld>
            <a:endParaRPr lang="pl-PL"/>
          </a:p>
        </p:txBody>
      </p: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cxnSp>
        <p:nvCxnSpPr>
          <p:cNvPr id="7" name="Łącznik prosty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Symbol zastępczy daty 4"/>
          <p:cNvSpPr>
            <a:spLocks noGrp="1"/>
          </p:cNvSpPr>
          <p:nvPr>
            <p:ph type="dt" sz="half" idx="10"/>
          </p:nvPr>
        </p:nvSpPr>
        <p:spPr/>
        <p:txBody>
          <a:bodyPr/>
          <a:lstStyle/>
          <a:p>
            <a:fld id="{259DA2A8-F460-47FA-93C2-F18BD86706F9}" type="datetimeFigureOut">
              <a:rPr lang="pl-PL" smtClean="0"/>
              <a:t>2014-11-29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8BAA1A-74F4-44A6-AB90-9AB37B9468C8}"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
        <p:nvSpPr>
          <p:cNvPr id="11" name="Symbol zastępczy zawartości 10"/>
          <p:cNvSpPr>
            <a:spLocks noGrp="1"/>
          </p:cNvSpPr>
          <p:nvPr>
            <p:ph sz="half" idx="1"/>
          </p:nvPr>
        </p:nvSpPr>
        <p:spPr>
          <a:xfrm>
            <a:off x="457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half" idx="2"/>
          </p:nvPr>
        </p:nvSpPr>
        <p:spPr>
          <a:xfrm>
            <a:off x="4648200" y="1524000"/>
            <a:ext cx="4059936" cy="4572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9" name="Symbol zastępczy numeru slajdu 8"/>
          <p:cNvSpPr>
            <a:spLocks noGrp="1"/>
          </p:cNvSpPr>
          <p:nvPr>
            <p:ph type="sldNum" sz="quarter" idx="12"/>
          </p:nvPr>
        </p:nvSpPr>
        <p:spPr/>
        <p:txBody>
          <a:bodyPr/>
          <a:lstStyle/>
          <a:p>
            <a:fld id="{A48BAA1A-74F4-44A6-AB90-9AB37B9468C8}" type="slidenum">
              <a:rPr lang="pl-PL" smtClean="0"/>
              <a:t>‹#›</a:t>
            </a:fld>
            <a:endParaRPr lang="pl-PL"/>
          </a:p>
        </p:txBody>
      </p:sp>
      <p:sp>
        <p:nvSpPr>
          <p:cNvPr id="8" name="Symbol zastępczy stopki 7"/>
          <p:cNvSpPr>
            <a:spLocks noGrp="1"/>
          </p:cNvSpPr>
          <p:nvPr>
            <p:ph type="ftr" sz="quarter" idx="11"/>
          </p:nvPr>
        </p:nvSpPr>
        <p:spPr/>
        <p:txBody>
          <a:bodyPr/>
          <a:lstStyle/>
          <a:p>
            <a:endParaRPr lang="pl-PL"/>
          </a:p>
        </p:txBody>
      </p:sp>
      <p:sp>
        <p:nvSpPr>
          <p:cNvPr id="7" name="Symbol zastępczy daty 6"/>
          <p:cNvSpPr>
            <a:spLocks noGrp="1"/>
          </p:cNvSpPr>
          <p:nvPr>
            <p:ph type="dt" sz="half" idx="10"/>
          </p:nvPr>
        </p:nvSpPr>
        <p:spPr/>
        <p:txBody>
          <a:bodyPr/>
          <a:lstStyle/>
          <a:p>
            <a:fld id="{259DA2A8-F460-47FA-93C2-F18BD86706F9}" type="datetimeFigureOut">
              <a:rPr lang="pl-PL" smtClean="0"/>
              <a:t>2014-11-29</a:t>
            </a:fld>
            <a:endParaRPr lang="pl-PL"/>
          </a:p>
        </p:txBody>
      </p: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4" name="Symbol zastępczy zawartości 33"/>
          <p:cNvSpPr>
            <a:spLocks noGrp="1"/>
          </p:cNvSpPr>
          <p:nvPr>
            <p:ph sz="quarter" idx="4"/>
          </p:nvPr>
        </p:nvSpPr>
        <p:spPr>
          <a:xfrm>
            <a:off x="4649788" y="2201896"/>
            <a:ext cx="4038600" cy="391363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2" name="Tytuł 1"/>
          <p:cNvSpPr>
            <a:spLocks noGrp="1"/>
          </p:cNvSpPr>
          <p:nvPr>
            <p:ph type="title"/>
          </p:nvPr>
        </p:nvSpPr>
        <p:spPr>
          <a:xfrm>
            <a:off x="457200" y="155448"/>
            <a:ext cx="8229600" cy="1143000"/>
          </a:xfrm>
        </p:spPr>
        <p:txBody>
          <a:bodyPr anchor="b" anchorCtr="0"/>
          <a:lstStyle>
            <a:lvl1pPr>
              <a:defRPr/>
            </a:lvl1pPr>
          </a:lstStyle>
          <a:p>
            <a:r>
              <a:rPr kumimoji="0" lang="pl-PL" smtClean="0"/>
              <a:t>Kliknij, aby edytować styl</a:t>
            </a:r>
            <a:endParaRPr kumimoji="0"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cxnSp>
        <p:nvCxnSpPr>
          <p:cNvPr id="10" name="Łącznik prosty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259DA2A8-F460-47FA-93C2-F18BD86706F9}" type="datetimeFigureOut">
              <a:rPr lang="pl-PL" smtClean="0"/>
              <a:t>2014-11-29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48BAA1A-74F4-44A6-AB90-9AB37B9468C8}" type="slidenum">
              <a:rPr lang="pl-PL" smtClean="0"/>
              <a:t>‹#›</a:t>
            </a:fld>
            <a:endParaRPr lang="pl-PL"/>
          </a:p>
        </p:txBody>
      </p:sp>
      <p:sp>
        <p:nvSpPr>
          <p:cNvPr id="2" name="Tytuł 1"/>
          <p:cNvSpPr>
            <a:spLocks noGrp="1"/>
          </p:cNvSpPr>
          <p:nvPr>
            <p:ph type="title"/>
          </p:nvPr>
        </p:nvSpPr>
        <p:spPr/>
        <p:txBody>
          <a:bodyPr/>
          <a:lstStyle/>
          <a:p>
            <a:r>
              <a:rPr kumimoji="0" lang="pl-PL" smtClean="0"/>
              <a:t>Kliknij, aby edytować styl</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59DA2A8-F460-47FA-93C2-F18BD86706F9}" type="datetimeFigureOut">
              <a:rPr lang="pl-PL" smtClean="0"/>
              <a:t>2014-11-29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48BAA1A-74F4-44A6-AB90-9AB37B9468C8}"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3" name="Symbol zastępczy tekstu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8" name="Symbol zastępczy daty 7"/>
          <p:cNvSpPr>
            <a:spLocks noGrp="1"/>
          </p:cNvSpPr>
          <p:nvPr>
            <p:ph type="dt" sz="half" idx="14"/>
          </p:nvPr>
        </p:nvSpPr>
        <p:spPr/>
        <p:txBody>
          <a:bodyPr/>
          <a:lstStyle/>
          <a:p>
            <a:fld id="{259DA2A8-F460-47FA-93C2-F18BD86706F9}" type="datetimeFigureOut">
              <a:rPr lang="pl-PL" smtClean="0"/>
              <a:t>2014-11-29</a:t>
            </a:fld>
            <a:endParaRPr lang="pl-PL"/>
          </a:p>
        </p:txBody>
      </p:sp>
      <p:sp>
        <p:nvSpPr>
          <p:cNvPr id="9" name="Symbol zastępczy numeru slajdu 8"/>
          <p:cNvSpPr>
            <a:spLocks noGrp="1"/>
          </p:cNvSpPr>
          <p:nvPr>
            <p:ph type="sldNum" sz="quarter" idx="15"/>
          </p:nvPr>
        </p:nvSpPr>
        <p:spPr/>
        <p:txBody>
          <a:bodyPr/>
          <a:lstStyle/>
          <a:p>
            <a:fld id="{A48BAA1A-74F4-44A6-AB90-9AB37B9468C8}" type="slidenum">
              <a:rPr lang="pl-PL" smtClean="0"/>
              <a:t>‹#›</a:t>
            </a:fld>
            <a:endParaRPr lang="pl-PL"/>
          </a:p>
        </p:txBody>
      </p:sp>
      <p:sp>
        <p:nvSpPr>
          <p:cNvPr id="10" name="Symbol zastępczy stopki 9"/>
          <p:cNvSpPr>
            <a:spLocks noGrp="1"/>
          </p:cNvSpPr>
          <p:nvPr>
            <p:ph type="ftr" sz="quarter" idx="16"/>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pl-PL" smtClean="0"/>
              <a:t>Kliknij ikonę, aby dodać obraz</a:t>
            </a:r>
            <a:endParaRPr kumimoji="0" lang="en-US"/>
          </a:p>
        </p:txBody>
      </p:sp>
      <p:sp>
        <p:nvSpPr>
          <p:cNvPr id="4" name="Symbol zastępczy tekstu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8" name="Symbol zastępczy daty 7"/>
          <p:cNvSpPr>
            <a:spLocks noGrp="1"/>
          </p:cNvSpPr>
          <p:nvPr>
            <p:ph type="dt" sz="half" idx="10"/>
          </p:nvPr>
        </p:nvSpPr>
        <p:spPr/>
        <p:txBody>
          <a:bodyPr/>
          <a:lstStyle/>
          <a:p>
            <a:fld id="{259DA2A8-F460-47FA-93C2-F18BD86706F9}" type="datetimeFigureOut">
              <a:rPr lang="pl-PL" smtClean="0"/>
              <a:t>2014-11-29</a:t>
            </a:fld>
            <a:endParaRPr lang="pl-PL"/>
          </a:p>
        </p:txBody>
      </p:sp>
      <p:sp>
        <p:nvSpPr>
          <p:cNvPr id="9" name="Symbol zastępczy numeru slajdu 8"/>
          <p:cNvSpPr>
            <a:spLocks noGrp="1"/>
          </p:cNvSpPr>
          <p:nvPr>
            <p:ph type="sldNum" sz="quarter" idx="11"/>
          </p:nvPr>
        </p:nvSpPr>
        <p:spPr/>
        <p:txBody>
          <a:bodyPr/>
          <a:lstStyle/>
          <a:p>
            <a:fld id="{A48BAA1A-74F4-44A6-AB90-9AB37B9468C8}" type="slidenum">
              <a:rPr lang="pl-PL" smtClean="0"/>
              <a:t>‹#›</a:t>
            </a:fld>
            <a:endParaRPr lang="pl-PL"/>
          </a:p>
        </p:txBody>
      </p:sp>
      <p:sp>
        <p:nvSpPr>
          <p:cNvPr id="10" name="Symbol zastępczy stopki 9"/>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ymbol zastępczy tekstu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4" name="Symbol zastępczy daty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59DA2A8-F460-47FA-93C2-F18BD86706F9}" type="datetimeFigureOut">
              <a:rPr lang="pl-PL" smtClean="0"/>
              <a:t>2014-11-29</a:t>
            </a:fld>
            <a:endParaRPr lang="pl-PL"/>
          </a:p>
        </p:txBody>
      </p:sp>
      <p:sp>
        <p:nvSpPr>
          <p:cNvPr id="10" name="Symbol zastępczy stopki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pl-PL"/>
          </a:p>
        </p:txBody>
      </p:sp>
      <p:sp>
        <p:nvSpPr>
          <p:cNvPr id="22" name="Symbol zastępczy numeru slajd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BAA1A-74F4-44A6-AB90-9AB37B9468C8}" type="slidenum">
              <a:rPr lang="pl-PL" smtClean="0"/>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pl-PL" smtClean="0"/>
              <a:t>Kliknij, aby edytować styl</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8.png"/><Relationship Id="rId4" Type="http://schemas.openxmlformats.org/officeDocument/2006/relationships/image" Target="../media/image4.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2" y="0"/>
            <a:ext cx="9149222" cy="6858000"/>
          </a:xfrm>
          <a:prstGeom prst="rect">
            <a:avLst/>
          </a:prstGeom>
        </p:spPr>
      </p:pic>
      <p:graphicFrame>
        <p:nvGraphicFramePr>
          <p:cNvPr id="9" name="Obiekt 8"/>
          <p:cNvGraphicFramePr>
            <a:graphicFrameLocks noChangeAspect="1"/>
          </p:cNvGraphicFramePr>
          <p:nvPr>
            <p:extLst>
              <p:ext uri="{D42A27DB-BD31-4B8C-83A1-F6EECF244321}">
                <p14:modId xmlns:p14="http://schemas.microsoft.com/office/powerpoint/2010/main" val="4260144588"/>
              </p:ext>
            </p:extLst>
          </p:nvPr>
        </p:nvGraphicFramePr>
        <p:xfrm>
          <a:off x="86298" y="0"/>
          <a:ext cx="6059016" cy="1964360"/>
        </p:xfrm>
        <a:graphic>
          <a:graphicData uri="http://schemas.openxmlformats.org/presentationml/2006/ole">
            <mc:AlternateContent xmlns:mc="http://schemas.openxmlformats.org/markup-compatibility/2006">
              <mc:Choice xmlns:v="urn:schemas-microsoft-com:vml" Requires="v">
                <p:oleObj spid="_x0000_s1047" r:id="rId5" imgW="5104440" imgH="1589040" progId="">
                  <p:embed/>
                </p:oleObj>
              </mc:Choice>
              <mc:Fallback>
                <p:oleObj r:id="rId5" imgW="5104440" imgH="158904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98" y="0"/>
                        <a:ext cx="6059016" cy="1964360"/>
                      </a:xfrm>
                      <a:prstGeom prst="rect">
                        <a:avLst/>
                      </a:prstGeom>
                      <a:noFill/>
                      <a:extLst/>
                    </p:spPr>
                  </p:pic>
                </p:oleObj>
              </mc:Fallback>
            </mc:AlternateContent>
          </a:graphicData>
        </a:graphic>
      </p:graphicFrame>
      <p:pic>
        <p:nvPicPr>
          <p:cNvPr id="1026" name="Picture 2" descr="Instytut Pamięci Narodowej"/>
          <p:cNvPicPr>
            <a:picLocks noGrp="1" noChangeAspect="1" noChangeArrowheads="1"/>
          </p:cNvPicPr>
          <p:nvPr>
            <p:ph sz="half" idx="2"/>
          </p:nvPr>
        </p:nvPicPr>
        <p:blipFill rotWithShape="1">
          <a:blip r:embed="rId7">
            <a:extLst>
              <a:ext uri="{28A0092B-C50C-407E-A947-70E740481C1C}">
                <a14:useLocalDpi xmlns:a14="http://schemas.microsoft.com/office/drawing/2010/main" val="0"/>
              </a:ext>
            </a:extLst>
          </a:blip>
          <a:srcRect l="14181" t="14181" r="14914" b="14914"/>
          <a:stretch/>
        </p:blipFill>
        <p:spPr bwMode="auto">
          <a:xfrm rot="595720">
            <a:off x="7300820" y="1125246"/>
            <a:ext cx="1817342" cy="1817342"/>
          </a:xfrm>
          <a:prstGeom prst="ellipse">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3" name="Symbol zastępczy zawartości 2"/>
          <p:cNvPicPr>
            <a:picLocks noGrp="1" noChangeAspect="1"/>
          </p:cNvPicPr>
          <p:nvPr>
            <p:ph sz="quarter" idx="4"/>
          </p:nvPr>
        </p:nvPicPr>
        <p:blipFill>
          <a:blip r:embed="rId8" cstate="print">
            <a:extLst>
              <a:ext uri="{28A0092B-C50C-407E-A947-70E740481C1C}">
                <a14:useLocalDpi xmlns:a14="http://schemas.microsoft.com/office/drawing/2010/main" val="0"/>
              </a:ext>
            </a:extLst>
          </a:blip>
          <a:stretch>
            <a:fillRect/>
          </a:stretch>
        </p:blipFill>
        <p:spPr>
          <a:xfrm>
            <a:off x="262778" y="5319294"/>
            <a:ext cx="4038600" cy="1538706"/>
          </a:xfrm>
        </p:spPr>
      </p:pic>
      <p:pic>
        <p:nvPicPr>
          <p:cNvPr id="6" name="Obraz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5985" y="5319294"/>
            <a:ext cx="2269659" cy="1623821"/>
          </a:xfrm>
          <a:prstGeom prst="rect">
            <a:avLst/>
          </a:prstGeom>
        </p:spPr>
      </p:pic>
      <p:pic>
        <p:nvPicPr>
          <p:cNvPr id="2" name="Obraz 1"/>
          <p:cNvPicPr>
            <a:picLocks noChangeAspect="1"/>
          </p:cNvPicPr>
          <p:nvPr/>
        </p:nvPicPr>
        <p:blipFill rotWithShape="1">
          <a:blip r:embed="rId10" cstate="print">
            <a:extLst>
              <a:ext uri="{28A0092B-C50C-407E-A947-70E740481C1C}">
                <a14:useLocalDpi xmlns:a14="http://schemas.microsoft.com/office/drawing/2010/main" val="0"/>
              </a:ext>
            </a:extLst>
          </a:blip>
          <a:srcRect l="51396" t="31840" r="31355" b="39810"/>
          <a:stretch/>
        </p:blipFill>
        <p:spPr>
          <a:xfrm>
            <a:off x="3581835" y="2333065"/>
            <a:ext cx="2816962" cy="37580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Obraz 7"/>
          <p:cNvPicPr>
            <a:picLocks noChangeAspect="1"/>
          </p:cNvPicPr>
          <p:nvPr/>
        </p:nvPicPr>
        <p:blipFill rotWithShape="1">
          <a:blip r:embed="rId10" cstate="print">
            <a:extLst>
              <a:ext uri="{28A0092B-C50C-407E-A947-70E740481C1C}">
                <a14:useLocalDpi xmlns:a14="http://schemas.microsoft.com/office/drawing/2010/main" val="0"/>
              </a:ext>
            </a:extLst>
          </a:blip>
          <a:srcRect l="28531" t="34452" r="49570" b="37198"/>
          <a:stretch/>
        </p:blipFill>
        <p:spPr>
          <a:xfrm>
            <a:off x="1275219" y="2470336"/>
            <a:ext cx="3563348" cy="374441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18383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645713" y="2405369"/>
            <a:ext cx="3296153" cy="18105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jest dla mnie przykładem tego, że w momencie zagrożenia wolności ojczyzny każdy współpracuje i jest dla siebie jak rodzina ”- Carlos B.</a:t>
            </a:r>
          </a:p>
        </p:txBody>
      </p:sp>
      <p:pic>
        <p:nvPicPr>
          <p:cNvPr id="6" name="Obraz 5"/>
          <p:cNvPicPr>
            <a:picLocks noChangeAspect="1"/>
          </p:cNvPicPr>
          <p:nvPr/>
        </p:nvPicPr>
        <p:blipFill>
          <a:blip r:embed="rId2"/>
          <a:stretch>
            <a:fillRect/>
          </a:stretch>
        </p:blipFill>
        <p:spPr>
          <a:xfrm>
            <a:off x="2472554" y="4365104"/>
            <a:ext cx="6614733" cy="2115495"/>
          </a:xfrm>
          <a:prstGeom prst="rect">
            <a:avLst/>
          </a:prstGeom>
        </p:spPr>
      </p:pic>
      <p:pic>
        <p:nvPicPr>
          <p:cNvPr id="7" name="Obraz 6"/>
          <p:cNvPicPr>
            <a:picLocks noChangeAspect="1"/>
          </p:cNvPicPr>
          <p:nvPr/>
        </p:nvPicPr>
        <p:blipFill>
          <a:blip r:embed="rId3"/>
          <a:stretch>
            <a:fillRect/>
          </a:stretch>
        </p:blipFill>
        <p:spPr>
          <a:xfrm>
            <a:off x="323528" y="311387"/>
            <a:ext cx="5832648" cy="1944793"/>
          </a:xfrm>
          <a:prstGeom prst="rect">
            <a:avLst/>
          </a:prstGeom>
        </p:spPr>
      </p:pic>
      <p:pic>
        <p:nvPicPr>
          <p:cNvPr id="2" name="Obraz 1"/>
          <p:cNvPicPr>
            <a:picLocks noChangeAspect="1"/>
          </p:cNvPicPr>
          <p:nvPr/>
        </p:nvPicPr>
        <p:blipFill>
          <a:blip r:embed="rId4">
            <a:duotone>
              <a:prstClr val="black"/>
              <a:schemeClr val="accent1">
                <a:tint val="45000"/>
                <a:satMod val="400000"/>
              </a:schemeClr>
            </a:duotone>
          </a:blip>
          <a:stretch>
            <a:fillRect/>
          </a:stretch>
        </p:blipFill>
        <p:spPr>
          <a:xfrm>
            <a:off x="184900" y="3331051"/>
            <a:ext cx="2287654" cy="2132119"/>
          </a:xfrm>
          <a:prstGeom prst="rect">
            <a:avLst/>
          </a:prstGeom>
          <a:ln>
            <a:noFill/>
          </a:ln>
          <a:effectLst>
            <a:softEdge rad="112500"/>
          </a:effectLst>
        </p:spPr>
      </p:pic>
      <p:pic>
        <p:nvPicPr>
          <p:cNvPr id="3" name="Obraz 2"/>
          <p:cNvPicPr>
            <a:picLocks noChangeAspect="1"/>
          </p:cNvPicPr>
          <p:nvPr/>
        </p:nvPicPr>
        <p:blipFill>
          <a:blip r:embed="rId5">
            <a:duotone>
              <a:prstClr val="black"/>
              <a:schemeClr val="accent1">
                <a:tint val="45000"/>
                <a:satMod val="400000"/>
              </a:schemeClr>
            </a:duotone>
          </a:blip>
          <a:stretch>
            <a:fillRect/>
          </a:stretch>
        </p:blipFill>
        <p:spPr>
          <a:xfrm>
            <a:off x="6115025" y="919144"/>
            <a:ext cx="2799673" cy="2972449"/>
          </a:xfrm>
          <a:prstGeom prst="rect">
            <a:avLst/>
          </a:prstGeom>
          <a:ln>
            <a:noFill/>
          </a:ln>
          <a:effectLst>
            <a:softEdge rad="112500"/>
          </a:effectLst>
        </p:spPr>
      </p:pic>
    </p:spTree>
    <p:extLst>
      <p:ext uri="{BB962C8B-B14F-4D97-AF65-F5344CB8AC3E}">
        <p14:creationId xmlns:p14="http://schemas.microsoft.com/office/powerpoint/2010/main" val="36333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251520" y="1412776"/>
            <a:ext cx="8712968" cy="762000"/>
          </a:xfrm>
        </p:spPr>
        <p:txBody>
          <a:bodyPr/>
          <a:lstStyle/>
          <a:p>
            <a:pPr algn="ctr"/>
            <a:r>
              <a:rPr lang="pl-PL" dirty="0" smtClean="0"/>
              <a:t>Uczniowie  wzięli udział w warsztatach dotyczących Akcji Burza 44. Poznali jej podstawowe założenia i przebieg.</a:t>
            </a:r>
            <a:endParaRPr lang="pl-PL" dirty="0"/>
          </a:p>
        </p:txBody>
      </p:sp>
      <p:pic>
        <p:nvPicPr>
          <p:cNvPr id="7" name="Symbol zastępczy zawartości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643981"/>
            <a:ext cx="4038600" cy="3028950"/>
          </a:xfrm>
        </p:spPr>
      </p:pic>
      <p:pic>
        <p:nvPicPr>
          <p:cNvPr id="8" name="Symbol zastępczy zawartości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69511" y="2622955"/>
            <a:ext cx="4038600" cy="3028950"/>
          </a:xfrm>
        </p:spPr>
      </p:pic>
      <p:sp>
        <p:nvSpPr>
          <p:cNvPr id="5" name="Tytuł 4"/>
          <p:cNvSpPr>
            <a:spLocks noGrp="1"/>
          </p:cNvSpPr>
          <p:nvPr>
            <p:ph type="title"/>
          </p:nvPr>
        </p:nvSpPr>
        <p:spPr>
          <a:xfrm>
            <a:off x="457200" y="155448"/>
            <a:ext cx="8229600" cy="788123"/>
          </a:xfrm>
        </p:spPr>
        <p:txBody>
          <a:bodyPr/>
          <a:lstStyle/>
          <a:p>
            <a:pPr algn="ctr"/>
            <a:r>
              <a:rPr lang="pl-PL" dirty="0" smtClean="0"/>
              <a:t>Zanim zaprosiliśmy gości…</a:t>
            </a:r>
            <a:endParaRPr lang="pl-PL" dirty="0"/>
          </a:p>
        </p:txBody>
      </p:sp>
    </p:spTree>
    <p:extLst>
      <p:ext uri="{BB962C8B-B14F-4D97-AF65-F5344CB8AC3E}">
        <p14:creationId xmlns:p14="http://schemas.microsoft.com/office/powerpoint/2010/main" val="3535343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58659"/>
            <a:ext cx="8229600" cy="677760"/>
          </a:xfrm>
        </p:spPr>
        <p:txBody>
          <a:bodyPr>
            <a:normAutofit fontScale="90000"/>
          </a:bodyPr>
          <a:lstStyle/>
          <a:p>
            <a:r>
              <a:rPr lang="pl-PL" dirty="0"/>
              <a:t>Plon </a:t>
            </a:r>
            <a:r>
              <a:rPr lang="pl-PL" dirty="0" err="1"/>
              <a:t>powarsztatowy</a:t>
            </a:r>
            <a:r>
              <a:rPr lang="pl-PL" dirty="0"/>
              <a:t> i refleksje uczniów</a:t>
            </a:r>
          </a:p>
        </p:txBody>
      </p:sp>
      <p:sp>
        <p:nvSpPr>
          <p:cNvPr id="2" name="Prostokąt 1"/>
          <p:cNvSpPr/>
          <p:nvPr/>
        </p:nvSpPr>
        <p:spPr>
          <a:xfrm>
            <a:off x="4860032" y="1050973"/>
            <a:ext cx="3826768" cy="9784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polegała na odbiciu Polski bez pomocy Armii Czerwonej, żebyśmy się nie stali zależni od Rosji.”- Szymon M.</a:t>
            </a:r>
          </a:p>
        </p:txBody>
      </p:sp>
      <p:sp>
        <p:nvSpPr>
          <p:cNvPr id="6" name="Prostokąt 5"/>
          <p:cNvSpPr/>
          <p:nvPr/>
        </p:nvSpPr>
        <p:spPr>
          <a:xfrm>
            <a:off x="487870" y="4617552"/>
            <a:ext cx="6388385" cy="1763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„Uważam, że akcja Burza była świetnym pomysłem i okazją do pokazania okupantom, że Polacy nie poddają się tak łatwo. Żołnierze AK, których było ok. 6500 dzielnie walczyli. Niestety, ofiar ze strony AK było całe mnóstwo. Akcja nie zakończyła się pomyślnie, aczkolwiek, m. in. </a:t>
            </a:r>
            <a:r>
              <a:rPr lang="pl-PL" dirty="0" smtClean="0"/>
              <a:t>przez tę </a:t>
            </a:r>
            <a:r>
              <a:rPr lang="pl-PL" dirty="0"/>
              <a:t>akcję Polska odzyskała później niepodległość.” - Małgorzata K.</a:t>
            </a:r>
          </a:p>
        </p:txBody>
      </p:sp>
      <p:pic>
        <p:nvPicPr>
          <p:cNvPr id="3" name="Obraz 2"/>
          <p:cNvPicPr>
            <a:picLocks noChangeAspect="1"/>
          </p:cNvPicPr>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899592" y="1050973"/>
            <a:ext cx="3495947" cy="3539829"/>
          </a:xfrm>
          <a:prstGeom prst="rect">
            <a:avLst/>
          </a:prstGeom>
          <a:ln>
            <a:noFill/>
          </a:ln>
          <a:effectLst>
            <a:softEdge rad="112500"/>
          </a:effectLst>
        </p:spPr>
      </p:pic>
    </p:spTree>
    <p:extLst>
      <p:ext uri="{BB962C8B-B14F-4D97-AF65-F5344CB8AC3E}">
        <p14:creationId xmlns:p14="http://schemas.microsoft.com/office/powerpoint/2010/main" val="1496237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457200" y="258659"/>
            <a:ext cx="8229600" cy="677760"/>
          </a:xfrm>
        </p:spPr>
        <p:txBody>
          <a:bodyPr>
            <a:normAutofit fontScale="90000"/>
          </a:bodyPr>
          <a:lstStyle/>
          <a:p>
            <a:r>
              <a:rPr lang="pl-PL" dirty="0"/>
              <a:t>Plon </a:t>
            </a:r>
            <a:r>
              <a:rPr lang="pl-PL" dirty="0" err="1"/>
              <a:t>powarsztatowy</a:t>
            </a:r>
            <a:r>
              <a:rPr lang="pl-PL" dirty="0"/>
              <a:t> i refleksje uczniów</a:t>
            </a:r>
          </a:p>
        </p:txBody>
      </p:sp>
      <p:sp>
        <p:nvSpPr>
          <p:cNvPr id="4" name="Prostokąt 3"/>
          <p:cNvSpPr/>
          <p:nvPr/>
        </p:nvSpPr>
        <p:spPr>
          <a:xfrm>
            <a:off x="4788024" y="4509120"/>
            <a:ext cx="3744416" cy="1800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jest dla mnie wzorem do naśladowania, oddaniem życia za ojczyznę. To gest poświecenia życia. Ludzie, którzy brali w niej udział, wiedzieli, że mogli zginąć, a i tak walczyli.” – Rafał J.</a:t>
            </a:r>
          </a:p>
        </p:txBody>
      </p:sp>
      <p:sp>
        <p:nvSpPr>
          <p:cNvPr id="7" name="Prostokąt 6"/>
          <p:cNvSpPr/>
          <p:nvPr/>
        </p:nvSpPr>
        <p:spPr>
          <a:xfrm>
            <a:off x="755576" y="1268760"/>
            <a:ext cx="3240360" cy="43204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jest dla mnie ważną próbą obrony kraju. Jest walką o nas samych. Ludzie, którzy brali w niej udział walczyli o naszą wolność i niezależność. Uczestniczyło w tej akcji bardzo dużo żołnierzy z AK, którzy zostali aresztowani przez Armię Czerwoną. Akcja Burza 44 mimo wielkich starań nie powiodła się. Myślę, że ta akcja jest dowodem na </a:t>
            </a:r>
            <a:r>
              <a:rPr lang="pl-PL" dirty="0" smtClean="0"/>
              <a:t>to, </a:t>
            </a:r>
            <a:r>
              <a:rPr lang="pl-PL" dirty="0"/>
              <a:t>jak bardzo Polska była ważna dla naszych przodków. ”- Anita K.</a:t>
            </a:r>
          </a:p>
        </p:txBody>
      </p:sp>
      <p:pic>
        <p:nvPicPr>
          <p:cNvPr id="3" name="Obraz 2"/>
          <p:cNvPicPr>
            <a:picLocks noChangeAspect="1"/>
          </p:cNvPicPr>
          <p:nvPr/>
        </p:nvPicPr>
        <p:blipFill>
          <a:blip r:embed="rId2">
            <a:duotone>
              <a:prstClr val="black"/>
              <a:schemeClr val="accent1">
                <a:tint val="45000"/>
                <a:satMod val="400000"/>
              </a:schemeClr>
            </a:duotone>
          </a:blip>
          <a:stretch>
            <a:fillRect/>
          </a:stretch>
        </p:blipFill>
        <p:spPr>
          <a:xfrm>
            <a:off x="5065618" y="1118964"/>
            <a:ext cx="3189228" cy="3207610"/>
          </a:xfrm>
          <a:prstGeom prst="rect">
            <a:avLst/>
          </a:prstGeom>
          <a:ln>
            <a:noFill/>
          </a:ln>
          <a:effectLst>
            <a:softEdge rad="112500"/>
          </a:effectLst>
        </p:spPr>
      </p:pic>
    </p:spTree>
    <p:extLst>
      <p:ext uri="{BB962C8B-B14F-4D97-AF65-F5344CB8AC3E}">
        <p14:creationId xmlns:p14="http://schemas.microsoft.com/office/powerpoint/2010/main" val="2785522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57200" y="122680"/>
            <a:ext cx="8229600" cy="750912"/>
          </a:xfrm>
        </p:spPr>
        <p:txBody>
          <a:bodyPr>
            <a:normAutofit fontScale="90000"/>
          </a:bodyPr>
          <a:lstStyle/>
          <a:p>
            <a:r>
              <a:rPr lang="pl-PL" dirty="0"/>
              <a:t>Plon </a:t>
            </a:r>
            <a:r>
              <a:rPr lang="pl-PL" dirty="0" err="1"/>
              <a:t>powarsztatowy</a:t>
            </a:r>
            <a:r>
              <a:rPr lang="pl-PL" dirty="0"/>
              <a:t> i refleksje uczniów</a:t>
            </a:r>
          </a:p>
        </p:txBody>
      </p:sp>
      <p:sp>
        <p:nvSpPr>
          <p:cNvPr id="6" name="Prostokąt 5"/>
          <p:cNvSpPr/>
          <p:nvPr/>
        </p:nvSpPr>
        <p:spPr>
          <a:xfrm>
            <a:off x="21579" y="948271"/>
            <a:ext cx="2462189" cy="57901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„Był to bardzo bohaterski, odważny czyn dla </a:t>
            </a:r>
            <a:r>
              <a:rPr lang="pl-PL" dirty="0" smtClean="0"/>
              <a:t>ojczyzny, </a:t>
            </a:r>
            <a:r>
              <a:rPr lang="pl-PL" dirty="0"/>
              <a:t>dla Polski, szanuję i cenię ich za </a:t>
            </a:r>
            <a:r>
              <a:rPr lang="pl-PL" dirty="0" smtClean="0"/>
              <a:t>to, </a:t>
            </a:r>
            <a:r>
              <a:rPr lang="pl-PL" dirty="0"/>
              <a:t>co zrobili. Są dla mnie wzorem, przykładem jak powinni się ludzie zachowywać w stosunku </a:t>
            </a:r>
            <a:r>
              <a:rPr lang="pl-PL" dirty="0" smtClean="0"/>
              <a:t>do </a:t>
            </a:r>
            <a:r>
              <a:rPr lang="pl-PL" dirty="0"/>
              <a:t>ojczyzny. Jest to akcja młodych ludzi, którzy walczyli za </a:t>
            </a:r>
            <a:r>
              <a:rPr lang="pl-PL" dirty="0" smtClean="0"/>
              <a:t>ojczyznę, </a:t>
            </a:r>
            <a:r>
              <a:rPr lang="pl-PL" dirty="0"/>
              <a:t>ich zdaniem ta akcja była nieudana, ale nam to dało dużo do myślenia. Walczyli za Polskę, nie chcieli się poddać.”- Noemi R.</a:t>
            </a:r>
          </a:p>
        </p:txBody>
      </p:sp>
      <p:pic>
        <p:nvPicPr>
          <p:cNvPr id="8" name="Obraz 7"/>
          <p:cNvPicPr>
            <a:picLocks noChangeAspect="1"/>
          </p:cNvPicPr>
          <p:nvPr/>
        </p:nvPicPr>
        <p:blipFill>
          <a:blip r:embed="rId2"/>
          <a:stretch>
            <a:fillRect/>
          </a:stretch>
        </p:blipFill>
        <p:spPr>
          <a:xfrm rot="21304119">
            <a:off x="2177854" y="610077"/>
            <a:ext cx="4511431" cy="2932430"/>
          </a:xfrm>
          <a:prstGeom prst="rect">
            <a:avLst/>
          </a:prstGeom>
        </p:spPr>
      </p:pic>
      <p:pic>
        <p:nvPicPr>
          <p:cNvPr id="9" name="Obraz 8"/>
          <p:cNvPicPr>
            <a:picLocks noChangeAspect="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5303" y="1808400"/>
            <a:ext cx="2420257" cy="2490750"/>
          </a:xfrm>
          <a:prstGeom prst="rect">
            <a:avLst/>
          </a:prstGeom>
          <a:ln>
            <a:noFill/>
          </a:ln>
          <a:effectLst>
            <a:softEdge rad="112500"/>
          </a:effectLst>
        </p:spPr>
      </p:pic>
      <p:pic>
        <p:nvPicPr>
          <p:cNvPr id="10" name="Obraz 9"/>
          <p:cNvPicPr>
            <a:picLocks noChangeAspect="1"/>
          </p:cNvPicPr>
          <p:nvPr/>
        </p:nvPicPr>
        <p:blipFill>
          <a:blip r:embed="rId4"/>
          <a:stretch>
            <a:fillRect/>
          </a:stretch>
        </p:blipFill>
        <p:spPr>
          <a:xfrm rot="21107275">
            <a:off x="5189740" y="4100484"/>
            <a:ext cx="3731075" cy="1816765"/>
          </a:xfrm>
          <a:prstGeom prst="rect">
            <a:avLst/>
          </a:prstGeom>
        </p:spPr>
      </p:pic>
      <p:pic>
        <p:nvPicPr>
          <p:cNvPr id="7" name="Obraz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6733" y="3168157"/>
            <a:ext cx="2787656" cy="2658427"/>
          </a:xfrm>
          <a:prstGeom prst="rect">
            <a:avLst/>
          </a:prstGeom>
        </p:spPr>
      </p:pic>
    </p:spTree>
    <p:extLst>
      <p:ext uri="{BB962C8B-B14F-4D97-AF65-F5344CB8AC3E}">
        <p14:creationId xmlns:p14="http://schemas.microsoft.com/office/powerpoint/2010/main" val="3866988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85889" y="280682"/>
            <a:ext cx="8229600" cy="678904"/>
          </a:xfrm>
        </p:spPr>
        <p:txBody>
          <a:bodyPr>
            <a:normAutofit fontScale="90000"/>
          </a:bodyPr>
          <a:lstStyle/>
          <a:p>
            <a:r>
              <a:rPr lang="pl-PL" dirty="0"/>
              <a:t>Plon </a:t>
            </a:r>
            <a:r>
              <a:rPr lang="pl-PL" dirty="0" err="1"/>
              <a:t>powarsztatowy</a:t>
            </a:r>
            <a:r>
              <a:rPr lang="pl-PL" dirty="0"/>
              <a:t> i refleksje uczniów</a:t>
            </a:r>
          </a:p>
        </p:txBody>
      </p:sp>
      <p:sp>
        <p:nvSpPr>
          <p:cNvPr id="4" name="Prostokąt 3"/>
          <p:cNvSpPr/>
          <p:nvPr/>
        </p:nvSpPr>
        <p:spPr>
          <a:xfrm>
            <a:off x="4827057" y="4725144"/>
            <a:ext cx="3888432" cy="147295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„Była to akcja, w której nasi rodacy usiłowali pokazać, że Polska jeszcze nie umarła, a Polacy wciąż mają ducha walki i nie poddadzą się tak łatwo.”- Marta F.</a:t>
            </a:r>
          </a:p>
        </p:txBody>
      </p:sp>
      <p:sp>
        <p:nvSpPr>
          <p:cNvPr id="8" name="Prostokąt 7"/>
          <p:cNvSpPr/>
          <p:nvPr/>
        </p:nvSpPr>
        <p:spPr>
          <a:xfrm>
            <a:off x="505522" y="1078169"/>
            <a:ext cx="3456384" cy="93610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„Czuję to, co oni czuli podczas tej wojny, wiedzieli, że walczą o nas- naszą przyszłość.”- Artur O.</a:t>
            </a:r>
          </a:p>
        </p:txBody>
      </p:sp>
      <p:pic>
        <p:nvPicPr>
          <p:cNvPr id="2" name="Obraz 1"/>
          <p:cNvPicPr>
            <a:picLocks noChangeAspect="1"/>
          </p:cNvPicPr>
          <p:nvPr/>
        </p:nvPicPr>
        <p:blipFill>
          <a:blip r:embed="rId2">
            <a:duotone>
              <a:prstClr val="black"/>
              <a:schemeClr val="accent1">
                <a:tint val="45000"/>
                <a:satMod val="400000"/>
              </a:schemeClr>
            </a:duotone>
          </a:blip>
          <a:stretch>
            <a:fillRect/>
          </a:stretch>
        </p:blipFill>
        <p:spPr>
          <a:xfrm>
            <a:off x="456372" y="2234026"/>
            <a:ext cx="3574317" cy="4043780"/>
          </a:xfrm>
          <a:prstGeom prst="rect">
            <a:avLst/>
          </a:prstGeom>
          <a:ln>
            <a:noFill/>
          </a:ln>
          <a:effectLst>
            <a:softEdge rad="112500"/>
          </a:effectLst>
        </p:spPr>
      </p:pic>
      <p:pic>
        <p:nvPicPr>
          <p:cNvPr id="10" name="Obraz 9"/>
          <p:cNvPicPr>
            <a:picLocks noChangeAspect="1"/>
          </p:cNvPicPr>
          <p:nvPr/>
        </p:nvPicPr>
        <p:blipFill>
          <a:blip r:embed="rId3">
            <a:duotone>
              <a:prstClr val="black"/>
              <a:schemeClr val="accent1">
                <a:tint val="45000"/>
                <a:satMod val="400000"/>
              </a:schemeClr>
            </a:duotone>
          </a:blip>
          <a:stretch>
            <a:fillRect/>
          </a:stretch>
        </p:blipFill>
        <p:spPr>
          <a:xfrm>
            <a:off x="5093391" y="1006673"/>
            <a:ext cx="3223025" cy="3596305"/>
          </a:xfrm>
          <a:prstGeom prst="rect">
            <a:avLst/>
          </a:prstGeom>
          <a:ln>
            <a:noFill/>
          </a:ln>
          <a:effectLst>
            <a:softEdge rad="112500"/>
          </a:effectLst>
        </p:spPr>
      </p:pic>
    </p:spTree>
    <p:extLst>
      <p:ext uri="{BB962C8B-B14F-4D97-AF65-F5344CB8AC3E}">
        <p14:creationId xmlns:p14="http://schemas.microsoft.com/office/powerpoint/2010/main" val="933614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485889" y="280682"/>
            <a:ext cx="8229600" cy="678904"/>
          </a:xfrm>
        </p:spPr>
        <p:txBody>
          <a:bodyPr>
            <a:normAutofit fontScale="90000"/>
          </a:bodyPr>
          <a:lstStyle/>
          <a:p>
            <a:r>
              <a:rPr lang="pl-PL" dirty="0"/>
              <a:t>Plon </a:t>
            </a:r>
            <a:r>
              <a:rPr lang="pl-PL" dirty="0" err="1"/>
              <a:t>powarsztatowy</a:t>
            </a:r>
            <a:r>
              <a:rPr lang="pl-PL" dirty="0"/>
              <a:t> i refleksje uczniów</a:t>
            </a:r>
          </a:p>
        </p:txBody>
      </p:sp>
      <p:sp>
        <p:nvSpPr>
          <p:cNvPr id="5" name="Prostokąt 4"/>
          <p:cNvSpPr/>
          <p:nvPr/>
        </p:nvSpPr>
        <p:spPr>
          <a:xfrm>
            <a:off x="755576" y="5008776"/>
            <a:ext cx="3384448" cy="12569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„Gdy myślę o akcji Burza to czuję, że w nas- Polakach była wielka wola walki i chęć wyzwolenia kraju.”- Konrad G.</a:t>
            </a:r>
          </a:p>
        </p:txBody>
      </p:sp>
      <p:sp>
        <p:nvSpPr>
          <p:cNvPr id="6" name="Prostokąt 5"/>
          <p:cNvSpPr/>
          <p:nvPr/>
        </p:nvSpPr>
        <p:spPr>
          <a:xfrm>
            <a:off x="4860068" y="1072521"/>
            <a:ext cx="3672408" cy="1274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jest dla mnie postawieniem się ZSRR i nie oddania Polski łatwo. ”-Kacper G. </a:t>
            </a:r>
          </a:p>
        </p:txBody>
      </p:sp>
      <p:sp>
        <p:nvSpPr>
          <p:cNvPr id="7" name="Prostokąt 6"/>
          <p:cNvSpPr/>
          <p:nvPr/>
        </p:nvSpPr>
        <p:spPr>
          <a:xfrm>
            <a:off x="5364088" y="2793994"/>
            <a:ext cx="2808384" cy="12744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„Myślę, że to były niebezpieczne akcje, które wymagały nie lada odwagi i poświęcenia.”-Tomasz S.</a:t>
            </a:r>
          </a:p>
        </p:txBody>
      </p:sp>
      <p:pic>
        <p:nvPicPr>
          <p:cNvPr id="9" name="Obraz 8"/>
          <p:cNvPicPr>
            <a:picLocks noChangeAspect="1"/>
          </p:cNvPicPr>
          <p:nvPr/>
        </p:nvPicPr>
        <p:blipFill>
          <a:blip r:embed="rId2"/>
          <a:stretch>
            <a:fillRect/>
          </a:stretch>
        </p:blipFill>
        <p:spPr>
          <a:xfrm>
            <a:off x="4498473" y="4479421"/>
            <a:ext cx="4395597" cy="1786283"/>
          </a:xfrm>
          <a:prstGeom prst="rect">
            <a:avLst/>
          </a:prstGeom>
        </p:spPr>
      </p:pic>
      <p:pic>
        <p:nvPicPr>
          <p:cNvPr id="2" name="Obraz 1"/>
          <p:cNvPicPr>
            <a:picLocks noChangeAspect="1"/>
          </p:cNvPicPr>
          <p:nvPr/>
        </p:nvPicPr>
        <p:blipFill>
          <a:blip r:embed="rId3">
            <a:duotone>
              <a:prstClr val="black"/>
              <a:schemeClr val="accent1">
                <a:tint val="45000"/>
                <a:satMod val="400000"/>
              </a:schemeClr>
            </a:duotone>
          </a:blip>
          <a:stretch>
            <a:fillRect/>
          </a:stretch>
        </p:blipFill>
        <p:spPr>
          <a:xfrm>
            <a:off x="802196" y="1220289"/>
            <a:ext cx="3291207" cy="3527784"/>
          </a:xfrm>
          <a:prstGeom prst="rect">
            <a:avLst/>
          </a:prstGeom>
          <a:ln>
            <a:noFill/>
          </a:ln>
          <a:effectLst>
            <a:softEdge rad="112500"/>
          </a:effectLst>
        </p:spPr>
      </p:pic>
    </p:spTree>
    <p:extLst>
      <p:ext uri="{BB962C8B-B14F-4D97-AF65-F5344CB8AC3E}">
        <p14:creationId xmlns:p14="http://schemas.microsoft.com/office/powerpoint/2010/main" val="1474553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az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504" y="2852936"/>
            <a:ext cx="3105286" cy="3821890"/>
          </a:xfrm>
          <a:prstGeom prst="rect">
            <a:avLst/>
          </a:prstGeom>
          <a:ln>
            <a:noFill/>
          </a:ln>
          <a:effectLst>
            <a:softEdge rad="112500"/>
          </a:effectLst>
        </p:spPr>
      </p:pic>
      <p:sp>
        <p:nvSpPr>
          <p:cNvPr id="5" name="Prostokąt 4"/>
          <p:cNvSpPr/>
          <p:nvPr/>
        </p:nvSpPr>
        <p:spPr>
          <a:xfrm>
            <a:off x="3995936" y="404664"/>
            <a:ext cx="4690864" cy="23042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jest dla mnie próbą obrony kraju. Próbą odzyskania wolności i niezależności. W większości uczestniczącymi byli żołnierze AK. Po walkach żołnierze AK zostawali aresztowani przez Armię Czerwoną. Dzięki działaniu i postawie tych ludzi w późniejszych latach odzyskaliśmy niepodległość.”- Magdalena G.</a:t>
            </a:r>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425" y="1467415"/>
            <a:ext cx="3024336" cy="2753867"/>
          </a:xfrm>
          <a:prstGeom prst="rect">
            <a:avLst/>
          </a:prstGeom>
          <a:ln>
            <a:noFill/>
          </a:ln>
          <a:effectLst>
            <a:softEdge rad="112500"/>
          </a:effectLst>
        </p:spPr>
      </p:pic>
      <p:sp>
        <p:nvSpPr>
          <p:cNvPr id="4" name="Prostokąt 3"/>
          <p:cNvSpPr/>
          <p:nvPr/>
        </p:nvSpPr>
        <p:spPr>
          <a:xfrm>
            <a:off x="684425" y="4581128"/>
            <a:ext cx="3528392" cy="10801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jest </a:t>
            </a:r>
            <a:r>
              <a:rPr lang="pl-PL" dirty="0" smtClean="0"/>
              <a:t>dla </a:t>
            </a:r>
            <a:r>
              <a:rPr lang="pl-PL" dirty="0"/>
              <a:t>mnie nie tylko walką o obronę ojczyzny, ale swego rodzaju demonstracją polskości.”- Jakub G.</a:t>
            </a:r>
          </a:p>
        </p:txBody>
      </p:sp>
    </p:spTree>
    <p:extLst>
      <p:ext uri="{BB962C8B-B14F-4D97-AF65-F5344CB8AC3E}">
        <p14:creationId xmlns:p14="http://schemas.microsoft.com/office/powerpoint/2010/main" val="33457954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p:cNvSpPr/>
          <p:nvPr/>
        </p:nvSpPr>
        <p:spPr>
          <a:xfrm>
            <a:off x="1187624" y="404664"/>
            <a:ext cx="3754760" cy="21602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„Sądzę, że akcja Burza 44 była udana. Dla mnie jest  to akcja, przez którą teraz żyjemy wolni, szanuję tych żołnierzy, którzy walczyli za Polskę w 1944 roku. Jestem dumny , że jestem Polakiem. Mój kraj ma wspaniałą historię i wspaniałych żołnierzy. ”-Mateusz B.</a:t>
            </a:r>
          </a:p>
        </p:txBody>
      </p:sp>
      <p:sp>
        <p:nvSpPr>
          <p:cNvPr id="7" name="Prostokąt 6"/>
          <p:cNvSpPr/>
          <p:nvPr/>
        </p:nvSpPr>
        <p:spPr>
          <a:xfrm>
            <a:off x="4075697" y="5229200"/>
            <a:ext cx="3312368" cy="11521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pl-PL" dirty="0"/>
              <a:t>„Akcja Burza 44 nie powiodła się, ale dzięki tym ludziom, którzy walczyli za nasz kraj Polska jest wolna.”-Sandra B.</a:t>
            </a:r>
          </a:p>
        </p:txBody>
      </p:sp>
      <p:pic>
        <p:nvPicPr>
          <p:cNvPr id="2" name="Obraz 1"/>
          <p:cNvPicPr>
            <a:picLocks noChangeAspect="1"/>
          </p:cNvPicPr>
          <p:nvPr/>
        </p:nvPicPr>
        <p:blipFill>
          <a:blip r:embed="rId2">
            <a:duotone>
              <a:prstClr val="black"/>
              <a:schemeClr val="accent1">
                <a:tint val="45000"/>
                <a:satMod val="400000"/>
              </a:schemeClr>
            </a:duotone>
          </a:blip>
          <a:stretch>
            <a:fillRect/>
          </a:stretch>
        </p:blipFill>
        <p:spPr>
          <a:xfrm>
            <a:off x="5148064" y="308212"/>
            <a:ext cx="3414623" cy="4766365"/>
          </a:xfrm>
          <a:prstGeom prst="rect">
            <a:avLst/>
          </a:prstGeom>
          <a:ln>
            <a:noFill/>
          </a:ln>
          <a:effectLst>
            <a:softEdge rad="112500"/>
          </a:effectLst>
        </p:spPr>
      </p:pic>
      <p:pic>
        <p:nvPicPr>
          <p:cNvPr id="3" name="Obraz 2"/>
          <p:cNvPicPr>
            <a:picLocks noChangeAspect="1"/>
          </p:cNvPicPr>
          <p:nvPr/>
        </p:nvPicPr>
        <p:blipFill>
          <a:blip r:embed="rId3">
            <a:duotone>
              <a:prstClr val="black"/>
              <a:schemeClr val="accent1">
                <a:tint val="45000"/>
                <a:satMod val="400000"/>
              </a:schemeClr>
            </a:duotone>
          </a:blip>
          <a:stretch>
            <a:fillRect/>
          </a:stretch>
        </p:blipFill>
        <p:spPr>
          <a:xfrm>
            <a:off x="467544" y="2714320"/>
            <a:ext cx="3412215" cy="3692598"/>
          </a:xfrm>
          <a:prstGeom prst="rect">
            <a:avLst/>
          </a:prstGeom>
          <a:ln>
            <a:noFill/>
          </a:ln>
          <a:effectLst>
            <a:softEdge rad="112500"/>
          </a:effectLst>
        </p:spPr>
      </p:pic>
    </p:spTree>
    <p:extLst>
      <p:ext uri="{BB962C8B-B14F-4D97-AF65-F5344CB8AC3E}">
        <p14:creationId xmlns:p14="http://schemas.microsoft.com/office/powerpoint/2010/main" val="9364235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Niestandardowy 4">
      <a:dk1>
        <a:srgbClr val="FFFFFF"/>
      </a:dk1>
      <a:lt1>
        <a:sysClr val="window" lastClr="FFFFFF"/>
      </a:lt1>
      <a:dk2>
        <a:srgbClr val="F3B46C"/>
      </a:dk2>
      <a:lt2>
        <a:srgbClr val="F7CD9D"/>
      </a:lt2>
      <a:accent1>
        <a:srgbClr val="E48312"/>
      </a:accent1>
      <a:accent2>
        <a:srgbClr val="BD582C"/>
      </a:accent2>
      <a:accent3>
        <a:srgbClr val="EABAA5"/>
      </a:accent3>
      <a:accent4>
        <a:srgbClr val="865640"/>
      </a:accent4>
      <a:accent5>
        <a:srgbClr val="BD582C"/>
      </a:accent5>
      <a:accent6>
        <a:srgbClr val="E48312"/>
      </a:accent6>
      <a:hlink>
        <a:srgbClr val="A25C0D"/>
      </a:hlink>
      <a:folHlink>
        <a:srgbClr val="A25C0D"/>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644</Words>
  <Application>Microsoft Office PowerPoint</Application>
  <PresentationFormat>Pokaz na ekranie (4:3)</PresentationFormat>
  <Paragraphs>23</Paragraphs>
  <Slides>10</Slides>
  <Notes>1</Notes>
  <HiddenSlides>0</HiddenSlides>
  <MMClips>0</MMClips>
  <ScaleCrop>false</ScaleCrop>
  <HeadingPairs>
    <vt:vector size="6" baseType="variant">
      <vt:variant>
        <vt:lpstr>Motyw</vt:lpstr>
      </vt:variant>
      <vt:variant>
        <vt:i4>1</vt:i4>
      </vt:variant>
      <vt:variant>
        <vt:lpstr>Osadzone serwery OLE</vt:lpstr>
      </vt:variant>
      <vt:variant>
        <vt:i4>0</vt:i4>
      </vt:variant>
      <vt:variant>
        <vt:lpstr>Tytuły slajdów</vt:lpstr>
      </vt:variant>
      <vt:variant>
        <vt:i4>10</vt:i4>
      </vt:variant>
    </vt:vector>
  </HeadingPairs>
  <TitlesOfParts>
    <vt:vector size="11" baseType="lpstr">
      <vt:lpstr>Papier</vt:lpstr>
      <vt:lpstr>Prezentacja programu PowerPoint</vt:lpstr>
      <vt:lpstr>Zanim zaprosiliśmy gości…</vt:lpstr>
      <vt:lpstr>Plon powarsztatowy i refleksje uczniów</vt:lpstr>
      <vt:lpstr>Plon powarsztatowy i refleksje uczniów</vt:lpstr>
      <vt:lpstr>Plon powarsztatowy i refleksje uczniów</vt:lpstr>
      <vt:lpstr>Plon powarsztatowy i refleksje uczniów</vt:lpstr>
      <vt:lpstr>Plon powarsztatowy i refleksje uczniów</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Nasz bohater – świadek i uczestnik Akcji Burza 44</dc:title>
  <dc:creator>ZS21</dc:creator>
  <cp:lastModifiedBy>Monika Fedorczuk</cp:lastModifiedBy>
  <cp:revision>65</cp:revision>
  <dcterms:created xsi:type="dcterms:W3CDTF">2014-03-27T10:23:57Z</dcterms:created>
  <dcterms:modified xsi:type="dcterms:W3CDTF">2014-11-29T15:52:51Z</dcterms:modified>
</cp:coreProperties>
</file>